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57" r:id="rId4"/>
    <p:sldId id="258" r:id="rId5"/>
    <p:sldId id="259" r:id="rId6"/>
    <p:sldId id="260" r:id="rId7"/>
    <p:sldId id="261" r:id="rId8"/>
    <p:sldId id="262" r:id="rId9"/>
    <p:sldId id="263"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6" d="100"/>
          <a:sy n="116" d="100"/>
        </p:scale>
        <p:origin x="390"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全景圖片 (含標題)">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smtClean="0"/>
              <a:t>按一下圖示以新增圖片</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標題與說明文字">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述 (含標題)">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zh-TW" altLang="en-US" smtClean="0"/>
              <a:t>按一下以編輯母片標題樣式</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smtClean="0"/>
              <a:t>按一下以編輯母片文字樣式</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述名片">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zh-TW" altLang="en-US" smtClean="0"/>
              <a:t>按一下以編輯母片標題樣式</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zh-TW" altLang="en-US" smtClean="0"/>
              <a:t>按一下以編輯母片文字樣式</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是非題">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zh-TW" altLang="en-US" smtClean="0"/>
              <a:t>按一下以編輯母片標題樣式</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zh-TW" altLang="en-US" smtClean="0"/>
              <a:t>按一下以編輯母片文字樣式</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zh-TW" altLang="en-US" smtClean="0"/>
              <a:t>按一下以編輯母片標題樣式</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nchor="ct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TW" altLang="en-US" smtClean="0"/>
              <a:t>按一下以編輯母片標題樣式</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zh-TW" altLang="en-US" smtClean="0"/>
              <a:t>按一下以編輯母片標題樣式</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zh-TW" altLang="en-US" smtClean="0"/>
              <a:t>按一下以編輯母片標題樣式</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smtClean="0"/>
              <a:t>按一下圖示以新增圖片</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B61BEF0D-F0BB-DE4B-95CE-6DB70DBA9567}" type="datetimeFigureOut">
              <a:rPr lang="en-US" dirty="0"/>
              <a:pPr/>
              <a:t>6/20/2019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6/20/2019</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altLang="zh-TW" dirty="0" err="1"/>
              <a:t>Arduino</a:t>
            </a:r>
            <a:r>
              <a:rPr lang="zh-TW" altLang="en-US" dirty="0"/>
              <a:t>感應式電風扇</a:t>
            </a:r>
            <a:br>
              <a:rPr lang="zh-TW" altLang="en-US" dirty="0"/>
            </a:br>
            <a:endParaRPr lang="zh-TW" altLang="en-US" dirty="0"/>
          </a:p>
        </p:txBody>
      </p:sp>
      <p:sp>
        <p:nvSpPr>
          <p:cNvPr id="3" name="副標題 2"/>
          <p:cNvSpPr>
            <a:spLocks noGrp="1"/>
          </p:cNvSpPr>
          <p:nvPr>
            <p:ph type="subTitle" idx="1"/>
          </p:nvPr>
        </p:nvSpPr>
        <p:spPr/>
        <p:txBody>
          <a:bodyPr/>
          <a:lstStyle/>
          <a:p>
            <a:r>
              <a:rPr lang="en-US" altLang="zh-TW" sz="2800" dirty="0"/>
              <a:t>105021046</a:t>
            </a:r>
            <a:r>
              <a:rPr lang="zh-TW" altLang="en-US" sz="2800" dirty="0"/>
              <a:t> 賴沛錞</a:t>
            </a:r>
          </a:p>
          <a:p>
            <a:endParaRPr lang="zh-TW" altLang="en-US" dirty="0"/>
          </a:p>
        </p:txBody>
      </p:sp>
    </p:spTree>
    <p:extLst>
      <p:ext uri="{BB962C8B-B14F-4D97-AF65-F5344CB8AC3E}">
        <p14:creationId xmlns:p14="http://schemas.microsoft.com/office/powerpoint/2010/main" val="12358225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stretch>
            <a:fillRect/>
          </a:stretch>
        </p:blipFill>
        <p:spPr>
          <a:xfrm>
            <a:off x="2283158" y="1611462"/>
            <a:ext cx="3684878" cy="4915388"/>
          </a:xfrm>
          <a:prstGeom prst="rect">
            <a:avLst/>
          </a:prstGeom>
        </p:spPr>
      </p:pic>
      <p:pic>
        <p:nvPicPr>
          <p:cNvPr id="5" name="圖片 4"/>
          <p:cNvPicPr>
            <a:picLocks noChangeAspect="1"/>
          </p:cNvPicPr>
          <p:nvPr/>
        </p:nvPicPr>
        <p:blipFill>
          <a:blip r:embed="rId3"/>
          <a:stretch>
            <a:fillRect/>
          </a:stretch>
        </p:blipFill>
        <p:spPr>
          <a:xfrm>
            <a:off x="6969788" y="1611462"/>
            <a:ext cx="3684878" cy="4915388"/>
          </a:xfrm>
          <a:prstGeom prst="rect">
            <a:avLst/>
          </a:prstGeom>
        </p:spPr>
      </p:pic>
      <p:sp>
        <p:nvSpPr>
          <p:cNvPr id="7" name="標題 1"/>
          <p:cNvSpPr>
            <a:spLocks noGrp="1"/>
          </p:cNvSpPr>
          <p:nvPr>
            <p:ph type="title"/>
          </p:nvPr>
        </p:nvSpPr>
        <p:spPr>
          <a:xfrm>
            <a:off x="523241" y="286173"/>
            <a:ext cx="10131425" cy="1456267"/>
          </a:xfrm>
        </p:spPr>
        <p:txBody>
          <a:bodyPr/>
          <a:lstStyle/>
          <a:p>
            <a:r>
              <a:rPr lang="zh-TW" altLang="en-US" dirty="0" smtClean="0"/>
              <a:t>作品展示</a:t>
            </a:r>
            <a:endParaRPr lang="zh-TW" altLang="en-US" dirty="0"/>
          </a:p>
        </p:txBody>
      </p:sp>
    </p:spTree>
    <p:extLst>
      <p:ext uri="{BB962C8B-B14F-4D97-AF65-F5344CB8AC3E}">
        <p14:creationId xmlns:p14="http://schemas.microsoft.com/office/powerpoint/2010/main" val="1035302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a:spLocks noGrp="1"/>
          </p:cNvSpPr>
          <p:nvPr>
            <p:ph type="title"/>
          </p:nvPr>
        </p:nvSpPr>
        <p:spPr>
          <a:xfrm>
            <a:off x="685801" y="609600"/>
            <a:ext cx="10131425" cy="1456267"/>
          </a:xfrm>
        </p:spPr>
        <p:txBody>
          <a:bodyPr/>
          <a:lstStyle/>
          <a:p>
            <a:r>
              <a:rPr lang="zh-TW" altLang="en-US" dirty="0" smtClean="0"/>
              <a:t>主要功能介紹</a:t>
            </a:r>
            <a:endParaRPr lang="zh-TW" altLang="en-US" dirty="0"/>
          </a:p>
        </p:txBody>
      </p:sp>
      <p:sp>
        <p:nvSpPr>
          <p:cNvPr id="5" name="文字方塊 4"/>
          <p:cNvSpPr txBox="1"/>
          <p:nvPr/>
        </p:nvSpPr>
        <p:spPr>
          <a:xfrm>
            <a:off x="790832" y="2232454"/>
            <a:ext cx="10026394" cy="1695401"/>
          </a:xfrm>
          <a:prstGeom prst="rect">
            <a:avLst/>
          </a:prstGeom>
          <a:noFill/>
        </p:spPr>
        <p:txBody>
          <a:bodyPr wrap="square" rtlCol="0">
            <a:spAutoFit/>
          </a:bodyPr>
          <a:lstStyle/>
          <a:p>
            <a:pPr>
              <a:lnSpc>
                <a:spcPct val="150000"/>
              </a:lnSpc>
              <a:spcAft>
                <a:spcPts val="1000"/>
              </a:spcAft>
              <a:buClr>
                <a:schemeClr val="tx1"/>
              </a:buClr>
              <a:buSzPct val="100000"/>
            </a:pPr>
            <a:r>
              <a:rPr lang="zh-TW" altLang="en-US" sz="2400" dirty="0"/>
              <a:t>當人靠近電風扇距離小於</a:t>
            </a:r>
            <a:r>
              <a:rPr lang="en-US" altLang="zh-TW" sz="2400" dirty="0"/>
              <a:t>40</a:t>
            </a:r>
            <a:r>
              <a:rPr lang="zh-TW" altLang="en-US" sz="2400" dirty="0"/>
              <a:t>公分時，電風扇以及旁邊的</a:t>
            </a:r>
            <a:r>
              <a:rPr lang="en-US" altLang="zh-TW" sz="2400" dirty="0" err="1"/>
              <a:t>rgb</a:t>
            </a:r>
            <a:r>
              <a:rPr lang="zh-TW" altLang="en-US" sz="2400" dirty="0"/>
              <a:t>燈會自動啟動，本作品的主要想法是希望不用用手開電風扇的開關而是利用偵測的方式開啟電風扇。</a:t>
            </a:r>
            <a:endParaRPr lang="zh-TW" altLang="en-US" sz="2400" dirty="0"/>
          </a:p>
        </p:txBody>
      </p:sp>
    </p:spTree>
    <p:extLst>
      <p:ext uri="{BB962C8B-B14F-4D97-AF65-F5344CB8AC3E}">
        <p14:creationId xmlns:p14="http://schemas.microsoft.com/office/powerpoint/2010/main" val="1286286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使用元件及工具</a:t>
            </a:r>
            <a:endParaRPr lang="zh-TW" altLang="en-US" dirty="0"/>
          </a:p>
        </p:txBody>
      </p:sp>
      <p:sp>
        <p:nvSpPr>
          <p:cNvPr id="3" name="內容版面配置區 2"/>
          <p:cNvSpPr>
            <a:spLocks noGrp="1"/>
          </p:cNvSpPr>
          <p:nvPr>
            <p:ph idx="1"/>
          </p:nvPr>
        </p:nvSpPr>
        <p:spPr>
          <a:xfrm>
            <a:off x="685800" y="2142066"/>
            <a:ext cx="10936479" cy="4498015"/>
          </a:xfrm>
        </p:spPr>
        <p:txBody>
          <a:bodyPr>
            <a:normAutofit lnSpcReduction="10000"/>
          </a:bodyPr>
          <a:lstStyle/>
          <a:p>
            <a:pPr>
              <a:buFont typeface="Wingdings" panose="05000000000000000000" pitchFamily="2" charset="2"/>
              <a:buChar char="u"/>
            </a:pPr>
            <a:r>
              <a:rPr lang="en-US" altLang="zh-TW" sz="2400" dirty="0" smtClean="0"/>
              <a:t>L9110</a:t>
            </a:r>
            <a:r>
              <a:rPr lang="zh-TW" altLang="en-US" sz="2400" dirty="0" smtClean="0"/>
              <a:t>風扇模組</a:t>
            </a:r>
            <a:endParaRPr lang="en-US" altLang="zh-TW" sz="2400" dirty="0" smtClean="0"/>
          </a:p>
          <a:p>
            <a:pPr>
              <a:buFont typeface="Wingdings" panose="05000000000000000000" pitchFamily="2" charset="2"/>
              <a:buChar char="u"/>
            </a:pPr>
            <a:r>
              <a:rPr lang="zh-TW" altLang="en-US" sz="2400" dirty="0"/>
              <a:t>超音波距離感測</a:t>
            </a:r>
            <a:r>
              <a:rPr lang="zh-TW" altLang="en-US" sz="2400" dirty="0" smtClean="0"/>
              <a:t>器</a:t>
            </a:r>
            <a:endParaRPr lang="en-US" altLang="zh-TW" sz="2400" dirty="0" smtClean="0"/>
          </a:p>
          <a:p>
            <a:pPr>
              <a:buFont typeface="Wingdings" panose="05000000000000000000" pitchFamily="2" charset="2"/>
              <a:buChar char="u"/>
            </a:pPr>
            <a:r>
              <a:rPr lang="zh-TW" altLang="en-US" sz="2400" dirty="0" smtClean="0"/>
              <a:t>可變電阻</a:t>
            </a:r>
            <a:endParaRPr lang="en-US" altLang="zh-TW" sz="2400" dirty="0" smtClean="0"/>
          </a:p>
          <a:p>
            <a:pPr>
              <a:buFont typeface="Wingdings" panose="05000000000000000000" pitchFamily="2" charset="2"/>
              <a:buChar char="u"/>
            </a:pPr>
            <a:r>
              <a:rPr lang="zh-TW" altLang="en-US" sz="2400" dirty="0" smtClean="0"/>
              <a:t>杜邦線</a:t>
            </a:r>
            <a:endParaRPr lang="en-US" altLang="zh-TW" sz="2400" dirty="0" smtClean="0"/>
          </a:p>
          <a:p>
            <a:pPr>
              <a:buFont typeface="Wingdings" panose="05000000000000000000" pitchFamily="2" charset="2"/>
              <a:buChar char="u"/>
            </a:pPr>
            <a:r>
              <a:rPr lang="zh-TW" altLang="en-US" sz="2400" dirty="0" smtClean="0"/>
              <a:t>麵包版</a:t>
            </a:r>
            <a:endParaRPr lang="en-US" altLang="zh-TW" sz="2400" dirty="0" smtClean="0"/>
          </a:p>
          <a:p>
            <a:pPr>
              <a:buFont typeface="Wingdings" panose="05000000000000000000" pitchFamily="2" charset="2"/>
              <a:buChar char="u"/>
            </a:pPr>
            <a:r>
              <a:rPr lang="en-US" altLang="zh-TW" sz="2400" dirty="0" smtClean="0"/>
              <a:t>UNO</a:t>
            </a:r>
            <a:r>
              <a:rPr lang="zh-TW" altLang="en-US" sz="2400" dirty="0" smtClean="0"/>
              <a:t>主板</a:t>
            </a:r>
            <a:endParaRPr lang="en-US" altLang="zh-TW" sz="2400" dirty="0" smtClean="0"/>
          </a:p>
          <a:p>
            <a:pPr>
              <a:buFont typeface="Wingdings" panose="05000000000000000000" pitchFamily="2" charset="2"/>
              <a:buChar char="u"/>
            </a:pPr>
            <a:r>
              <a:rPr lang="en-US" altLang="zh-TW" sz="2400" dirty="0" smtClean="0"/>
              <a:t>3V</a:t>
            </a:r>
            <a:r>
              <a:rPr lang="zh-TW" altLang="en-US" sz="2400" dirty="0" smtClean="0"/>
              <a:t>電池組</a:t>
            </a:r>
            <a:endParaRPr lang="en-US" altLang="zh-TW" sz="2400" dirty="0" smtClean="0"/>
          </a:p>
          <a:p>
            <a:pPr>
              <a:buFont typeface="Wingdings" panose="05000000000000000000" pitchFamily="2" charset="2"/>
              <a:buChar char="u"/>
            </a:pPr>
            <a:r>
              <a:rPr lang="zh-TW" altLang="en-US" sz="2400" dirty="0" smtClean="0"/>
              <a:t>冰棒棍</a:t>
            </a:r>
            <a:endParaRPr lang="en-US" altLang="zh-TW" sz="2400" dirty="0" smtClean="0"/>
          </a:p>
          <a:p>
            <a:pPr>
              <a:buFont typeface="Wingdings" panose="05000000000000000000" pitchFamily="2" charset="2"/>
              <a:buChar char="u"/>
            </a:pPr>
            <a:r>
              <a:rPr lang="zh-TW" altLang="en-US" sz="2400" dirty="0" smtClean="0"/>
              <a:t>三秒</a:t>
            </a:r>
            <a:r>
              <a:rPr lang="zh-TW" altLang="en-US" sz="2400" dirty="0"/>
              <a:t>膠</a:t>
            </a:r>
            <a:endParaRPr lang="en-US" altLang="zh-TW" sz="2400" dirty="0" smtClean="0"/>
          </a:p>
          <a:p>
            <a:pPr>
              <a:buFont typeface="Wingdings" panose="05000000000000000000" pitchFamily="2" charset="2"/>
              <a:buChar char="u"/>
            </a:pPr>
            <a:endParaRPr lang="zh-TW" altLang="en-US" dirty="0"/>
          </a:p>
        </p:txBody>
      </p:sp>
    </p:spTree>
    <p:extLst>
      <p:ext uri="{BB962C8B-B14F-4D97-AF65-F5344CB8AC3E}">
        <p14:creationId xmlns:p14="http://schemas.microsoft.com/office/powerpoint/2010/main" val="727453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85801" y="0"/>
            <a:ext cx="10131425" cy="1456267"/>
          </a:xfrm>
        </p:spPr>
        <p:txBody>
          <a:bodyPr/>
          <a:lstStyle/>
          <a:p>
            <a:r>
              <a:rPr lang="zh-TW" altLang="en-US" dirty="0" smtClean="0"/>
              <a:t>程式介紹</a:t>
            </a:r>
            <a:endParaRPr lang="zh-TW" altLang="en-US" dirty="0"/>
          </a:p>
        </p:txBody>
      </p:sp>
      <p:sp>
        <p:nvSpPr>
          <p:cNvPr id="3" name="內容版面配置區 2"/>
          <p:cNvSpPr>
            <a:spLocks noGrp="1"/>
          </p:cNvSpPr>
          <p:nvPr>
            <p:ph idx="1"/>
          </p:nvPr>
        </p:nvSpPr>
        <p:spPr/>
        <p:txBody>
          <a:bodyPr/>
          <a:lstStyle/>
          <a:p>
            <a:endParaRPr lang="zh-TW" altLang="en-US"/>
          </a:p>
        </p:txBody>
      </p:sp>
      <p:pic>
        <p:nvPicPr>
          <p:cNvPr id="4" name="圖片 3"/>
          <p:cNvPicPr>
            <a:picLocks noChangeAspect="1"/>
          </p:cNvPicPr>
          <p:nvPr/>
        </p:nvPicPr>
        <p:blipFill>
          <a:blip r:embed="rId2"/>
          <a:stretch>
            <a:fillRect/>
          </a:stretch>
        </p:blipFill>
        <p:spPr>
          <a:xfrm>
            <a:off x="980980" y="1407016"/>
            <a:ext cx="4770533" cy="5136325"/>
          </a:xfrm>
          <a:prstGeom prst="rect">
            <a:avLst/>
          </a:prstGeom>
        </p:spPr>
      </p:pic>
      <p:sp>
        <p:nvSpPr>
          <p:cNvPr id="5" name="矩形 4"/>
          <p:cNvSpPr/>
          <p:nvPr/>
        </p:nvSpPr>
        <p:spPr>
          <a:xfrm>
            <a:off x="6315341" y="1398470"/>
            <a:ext cx="4236964" cy="513632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altLang="zh-TW" dirty="0" smtClean="0">
              <a:solidFill>
                <a:schemeClr val="bg1"/>
              </a:solidFill>
            </a:endParaRPr>
          </a:p>
          <a:p>
            <a:r>
              <a:rPr lang="zh-TW" altLang="en-US" dirty="0" smtClean="0">
                <a:solidFill>
                  <a:schemeClr val="bg1"/>
                </a:solidFill>
              </a:rPr>
              <a:t>宣告 </a:t>
            </a:r>
            <a:r>
              <a:rPr lang="en-US" altLang="zh-TW" dirty="0" smtClean="0">
                <a:solidFill>
                  <a:schemeClr val="bg1"/>
                </a:solidFill>
              </a:rPr>
              <a:t>RGB</a:t>
            </a:r>
            <a:r>
              <a:rPr lang="zh-TW" altLang="en-US" dirty="0" smtClean="0">
                <a:solidFill>
                  <a:schemeClr val="bg1"/>
                </a:solidFill>
              </a:rPr>
              <a:t>燈的</a:t>
            </a:r>
            <a:r>
              <a:rPr lang="en-US" altLang="zh-TW" dirty="0" smtClean="0">
                <a:solidFill>
                  <a:schemeClr val="bg1"/>
                </a:solidFill>
              </a:rPr>
              <a:t>pin</a:t>
            </a:r>
          </a:p>
          <a:p>
            <a:r>
              <a:rPr lang="en-US" altLang="zh-TW" dirty="0" smtClean="0">
                <a:solidFill>
                  <a:schemeClr val="bg1"/>
                </a:solidFill>
              </a:rPr>
              <a:t>INA</a:t>
            </a:r>
            <a:r>
              <a:rPr lang="zh-TW" altLang="en-US" dirty="0" smtClean="0">
                <a:solidFill>
                  <a:schemeClr val="bg1"/>
                </a:solidFill>
              </a:rPr>
              <a:t>為風扇模組的輸出</a:t>
            </a:r>
            <a:r>
              <a:rPr lang="en-US" altLang="zh-TW" dirty="0" smtClean="0">
                <a:solidFill>
                  <a:schemeClr val="bg1"/>
                </a:solidFill>
              </a:rPr>
              <a:t>pin</a:t>
            </a:r>
          </a:p>
          <a:p>
            <a:r>
              <a:rPr lang="en-US" altLang="zh-TW" dirty="0" smtClean="0">
                <a:solidFill>
                  <a:schemeClr val="bg1"/>
                </a:solidFill>
              </a:rPr>
              <a:t>INB</a:t>
            </a:r>
            <a:r>
              <a:rPr lang="zh-TW" altLang="en-US" dirty="0" smtClean="0">
                <a:solidFill>
                  <a:schemeClr val="bg1"/>
                </a:solidFill>
              </a:rPr>
              <a:t>為風扇模組的輸出</a:t>
            </a:r>
            <a:r>
              <a:rPr lang="en-US" altLang="zh-TW" dirty="0" smtClean="0">
                <a:solidFill>
                  <a:schemeClr val="bg1"/>
                </a:solidFill>
              </a:rPr>
              <a:t>pin</a:t>
            </a:r>
          </a:p>
          <a:p>
            <a:r>
              <a:rPr lang="en-US" altLang="zh-TW" dirty="0" err="1" smtClean="0">
                <a:solidFill>
                  <a:schemeClr val="bg1"/>
                </a:solidFill>
              </a:rPr>
              <a:t>trigPin</a:t>
            </a:r>
            <a:r>
              <a:rPr lang="zh-TW" altLang="en-US" dirty="0" smtClean="0">
                <a:solidFill>
                  <a:schemeClr val="bg1"/>
                </a:solidFill>
              </a:rPr>
              <a:t>為距離感測器的輸出</a:t>
            </a:r>
            <a:r>
              <a:rPr lang="en-US" altLang="zh-TW" dirty="0" smtClean="0">
                <a:solidFill>
                  <a:schemeClr val="bg1"/>
                </a:solidFill>
              </a:rPr>
              <a:t>pin</a:t>
            </a:r>
          </a:p>
          <a:p>
            <a:r>
              <a:rPr lang="en-US" altLang="zh-TW" dirty="0" err="1" smtClean="0">
                <a:solidFill>
                  <a:schemeClr val="bg1"/>
                </a:solidFill>
              </a:rPr>
              <a:t>echoPin</a:t>
            </a:r>
            <a:r>
              <a:rPr lang="zh-TW" altLang="en-US" dirty="0" smtClean="0">
                <a:solidFill>
                  <a:schemeClr val="bg1"/>
                </a:solidFill>
              </a:rPr>
              <a:t>為距離感測器的輸入</a:t>
            </a:r>
            <a:r>
              <a:rPr lang="en-US" altLang="zh-TW" dirty="0" smtClean="0">
                <a:solidFill>
                  <a:schemeClr val="bg1"/>
                </a:solidFill>
              </a:rPr>
              <a:t>pin</a:t>
            </a:r>
          </a:p>
          <a:p>
            <a:endParaRPr lang="en-US" altLang="zh-TW" dirty="0">
              <a:solidFill>
                <a:schemeClr val="bg1"/>
              </a:solidFill>
            </a:endParaRPr>
          </a:p>
          <a:p>
            <a:endParaRPr lang="en-US" altLang="zh-TW" dirty="0" smtClean="0">
              <a:solidFill>
                <a:schemeClr val="bg1"/>
              </a:solidFill>
            </a:endParaRPr>
          </a:p>
          <a:p>
            <a:endParaRPr lang="en-US" altLang="zh-TW" dirty="0">
              <a:solidFill>
                <a:schemeClr val="bg1"/>
              </a:solidFill>
            </a:endParaRPr>
          </a:p>
          <a:p>
            <a:r>
              <a:rPr lang="en-US" altLang="zh-TW" dirty="0" err="1" smtClean="0">
                <a:solidFill>
                  <a:schemeClr val="bg1"/>
                </a:solidFill>
              </a:rPr>
              <a:t>Serial.begin</a:t>
            </a:r>
            <a:r>
              <a:rPr lang="en-US" altLang="zh-TW" dirty="0" smtClean="0">
                <a:solidFill>
                  <a:schemeClr val="bg1"/>
                </a:solidFill>
              </a:rPr>
              <a:t>(9600)=&gt;</a:t>
            </a:r>
            <a:r>
              <a:rPr lang="zh-TW" altLang="en-US" dirty="0" smtClean="0">
                <a:solidFill>
                  <a:schemeClr val="bg1"/>
                </a:solidFill>
              </a:rPr>
              <a:t>可在監視視窗看到數值</a:t>
            </a:r>
            <a:endParaRPr lang="en-US" altLang="zh-TW" dirty="0" smtClean="0">
              <a:solidFill>
                <a:schemeClr val="bg1"/>
              </a:solidFill>
            </a:endParaRPr>
          </a:p>
          <a:p>
            <a:endParaRPr lang="en-US" altLang="zh-TW" dirty="0">
              <a:solidFill>
                <a:schemeClr val="bg1"/>
              </a:solidFill>
            </a:endParaRPr>
          </a:p>
          <a:p>
            <a:endParaRPr lang="en-US" altLang="zh-TW" dirty="0" smtClean="0">
              <a:solidFill>
                <a:schemeClr val="bg1"/>
              </a:solidFill>
            </a:endParaRPr>
          </a:p>
          <a:p>
            <a:endParaRPr lang="en-US" altLang="zh-TW" dirty="0">
              <a:solidFill>
                <a:schemeClr val="bg1"/>
              </a:solidFill>
            </a:endParaRPr>
          </a:p>
          <a:p>
            <a:endParaRPr lang="en-US" altLang="zh-TW" dirty="0" smtClean="0">
              <a:solidFill>
                <a:schemeClr val="bg1"/>
              </a:solidFill>
            </a:endParaRPr>
          </a:p>
          <a:p>
            <a:endParaRPr lang="en-US" altLang="zh-TW" dirty="0">
              <a:solidFill>
                <a:schemeClr val="bg1"/>
              </a:solidFill>
            </a:endParaRPr>
          </a:p>
          <a:p>
            <a:endParaRPr lang="en-US" altLang="zh-TW" dirty="0">
              <a:solidFill>
                <a:schemeClr val="bg1"/>
              </a:solidFill>
            </a:endParaRPr>
          </a:p>
          <a:p>
            <a:r>
              <a:rPr lang="zh-TW" altLang="en-US" dirty="0" smtClean="0">
                <a:solidFill>
                  <a:schemeClr val="bg1"/>
                </a:solidFill>
              </a:rPr>
              <a:t>呼叫名叫</a:t>
            </a:r>
            <a:r>
              <a:rPr lang="en-US" altLang="zh-TW" dirty="0" smtClean="0">
                <a:solidFill>
                  <a:schemeClr val="bg1"/>
                </a:solidFill>
              </a:rPr>
              <a:t>fan</a:t>
            </a:r>
            <a:r>
              <a:rPr lang="zh-TW" altLang="en-US" dirty="0" smtClean="0">
                <a:solidFill>
                  <a:schemeClr val="bg1"/>
                </a:solidFill>
              </a:rPr>
              <a:t>的函式</a:t>
            </a:r>
            <a:endParaRPr lang="en-US" altLang="zh-TW" dirty="0">
              <a:solidFill>
                <a:schemeClr val="bg1"/>
              </a:solidFill>
            </a:endParaRPr>
          </a:p>
          <a:p>
            <a:endParaRPr lang="en-US" altLang="zh-TW" dirty="0" smtClean="0">
              <a:solidFill>
                <a:schemeClr val="bg1"/>
              </a:solidFill>
            </a:endParaRPr>
          </a:p>
          <a:p>
            <a:endParaRPr lang="en-US" altLang="zh-TW" dirty="0" smtClean="0">
              <a:solidFill>
                <a:schemeClr val="bg1"/>
              </a:solidFill>
            </a:endParaRPr>
          </a:p>
        </p:txBody>
      </p:sp>
    </p:spTree>
    <p:extLst>
      <p:ext uri="{BB962C8B-B14F-4D97-AF65-F5344CB8AC3E}">
        <p14:creationId xmlns:p14="http://schemas.microsoft.com/office/powerpoint/2010/main" val="1566341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lstStyle/>
          <a:p>
            <a:endParaRPr lang="zh-TW" altLang="en-US"/>
          </a:p>
        </p:txBody>
      </p:sp>
      <p:sp>
        <p:nvSpPr>
          <p:cNvPr id="4" name="標題 1"/>
          <p:cNvSpPr>
            <a:spLocks noGrp="1"/>
          </p:cNvSpPr>
          <p:nvPr>
            <p:ph type="title"/>
          </p:nvPr>
        </p:nvSpPr>
        <p:spPr>
          <a:xfrm>
            <a:off x="685801" y="0"/>
            <a:ext cx="10131425" cy="1456267"/>
          </a:xfrm>
        </p:spPr>
        <p:txBody>
          <a:bodyPr/>
          <a:lstStyle/>
          <a:p>
            <a:r>
              <a:rPr lang="zh-TW" altLang="en-US" dirty="0" smtClean="0"/>
              <a:t>程式介紹</a:t>
            </a:r>
            <a:endParaRPr lang="zh-TW" altLang="en-US" dirty="0"/>
          </a:p>
        </p:txBody>
      </p:sp>
      <p:sp>
        <p:nvSpPr>
          <p:cNvPr id="8" name="矩形 7"/>
          <p:cNvSpPr/>
          <p:nvPr/>
        </p:nvSpPr>
        <p:spPr>
          <a:xfrm>
            <a:off x="6315341" y="1398470"/>
            <a:ext cx="4236964" cy="513632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TW" dirty="0">
                <a:solidFill>
                  <a:schemeClr val="bg1"/>
                </a:solidFill>
              </a:rPr>
              <a:t>f</a:t>
            </a:r>
            <a:r>
              <a:rPr lang="en-US" altLang="zh-TW" dirty="0" smtClean="0">
                <a:solidFill>
                  <a:schemeClr val="bg1"/>
                </a:solidFill>
              </a:rPr>
              <a:t>an</a:t>
            </a:r>
            <a:r>
              <a:rPr lang="zh-TW" altLang="en-US" dirty="0" smtClean="0">
                <a:solidFill>
                  <a:schemeClr val="bg1"/>
                </a:solidFill>
              </a:rPr>
              <a:t>函式</a:t>
            </a:r>
            <a:endParaRPr lang="en-US" altLang="zh-TW" dirty="0" smtClean="0">
              <a:solidFill>
                <a:schemeClr val="bg1"/>
              </a:solidFill>
            </a:endParaRPr>
          </a:p>
          <a:p>
            <a:endParaRPr lang="en-US" altLang="zh-TW" dirty="0" smtClean="0">
              <a:solidFill>
                <a:schemeClr val="bg1"/>
              </a:solidFill>
            </a:endParaRPr>
          </a:p>
          <a:p>
            <a:r>
              <a:rPr lang="en-US" altLang="zh-TW" dirty="0" err="1">
                <a:solidFill>
                  <a:schemeClr val="bg1"/>
                </a:solidFill>
              </a:rPr>
              <a:t>millis</a:t>
            </a:r>
            <a:r>
              <a:rPr lang="en-US" altLang="zh-TW" dirty="0">
                <a:solidFill>
                  <a:schemeClr val="bg1"/>
                </a:solidFill>
              </a:rPr>
              <a:t>() </a:t>
            </a:r>
            <a:r>
              <a:rPr lang="zh-TW" altLang="en-US" dirty="0">
                <a:solidFill>
                  <a:schemeClr val="bg1"/>
                </a:solidFill>
              </a:rPr>
              <a:t>函式會回傳 </a:t>
            </a:r>
            <a:r>
              <a:rPr lang="en-US" altLang="zh-TW" dirty="0" err="1">
                <a:solidFill>
                  <a:schemeClr val="bg1"/>
                </a:solidFill>
              </a:rPr>
              <a:t>Arduino</a:t>
            </a:r>
            <a:r>
              <a:rPr lang="en-US" altLang="zh-TW" dirty="0">
                <a:solidFill>
                  <a:schemeClr val="bg1"/>
                </a:solidFill>
              </a:rPr>
              <a:t> </a:t>
            </a:r>
            <a:r>
              <a:rPr lang="zh-TW" altLang="en-US" dirty="0">
                <a:solidFill>
                  <a:schemeClr val="bg1"/>
                </a:solidFill>
              </a:rPr>
              <a:t>從開始執行程式一直到目前為止的千分之一秒數值</a:t>
            </a:r>
            <a:r>
              <a:rPr lang="en-US" altLang="zh-TW" dirty="0">
                <a:solidFill>
                  <a:schemeClr val="bg1"/>
                </a:solidFill>
              </a:rPr>
              <a:t>(number of milliseconds</a:t>
            </a:r>
            <a:r>
              <a:rPr lang="en-US" altLang="zh-TW" dirty="0" smtClean="0">
                <a:solidFill>
                  <a:schemeClr val="bg1"/>
                </a:solidFill>
              </a:rPr>
              <a:t>)</a:t>
            </a:r>
          </a:p>
          <a:p>
            <a:endParaRPr lang="en-US" altLang="zh-TW" dirty="0" smtClean="0">
              <a:solidFill>
                <a:schemeClr val="bg1"/>
              </a:solidFill>
            </a:endParaRPr>
          </a:p>
          <a:p>
            <a:r>
              <a:rPr lang="zh-TW" altLang="en-US" dirty="0" smtClean="0">
                <a:solidFill>
                  <a:schemeClr val="bg1"/>
                </a:solidFill>
              </a:rPr>
              <a:t>距離感測器偵測到小於</a:t>
            </a:r>
            <a:r>
              <a:rPr lang="en-US" altLang="zh-TW" dirty="0" smtClean="0">
                <a:solidFill>
                  <a:schemeClr val="bg1"/>
                </a:solidFill>
              </a:rPr>
              <a:t>40cm</a:t>
            </a:r>
            <a:r>
              <a:rPr lang="zh-TW" altLang="en-US" dirty="0" smtClean="0">
                <a:solidFill>
                  <a:schemeClr val="bg1"/>
                </a:solidFill>
              </a:rPr>
              <a:t>時風扇及</a:t>
            </a:r>
            <a:r>
              <a:rPr lang="en-US" altLang="zh-TW" dirty="0" err="1" smtClean="0">
                <a:solidFill>
                  <a:schemeClr val="bg1"/>
                </a:solidFill>
              </a:rPr>
              <a:t>rgb</a:t>
            </a:r>
            <a:r>
              <a:rPr lang="zh-TW" altLang="en-US" dirty="0" smtClean="0">
                <a:solidFill>
                  <a:schemeClr val="bg1"/>
                </a:solidFill>
              </a:rPr>
              <a:t> </a:t>
            </a:r>
            <a:r>
              <a:rPr lang="en-US" altLang="zh-TW" dirty="0" smtClean="0">
                <a:solidFill>
                  <a:schemeClr val="bg1"/>
                </a:solidFill>
              </a:rPr>
              <a:t>LED</a:t>
            </a:r>
            <a:r>
              <a:rPr lang="zh-TW" altLang="en-US" dirty="0" smtClean="0">
                <a:solidFill>
                  <a:schemeClr val="bg1"/>
                </a:solidFill>
              </a:rPr>
              <a:t>會啟動</a:t>
            </a:r>
            <a:endParaRPr lang="en-US" altLang="zh-TW" dirty="0" smtClean="0">
              <a:solidFill>
                <a:schemeClr val="bg1"/>
              </a:solidFill>
            </a:endParaRPr>
          </a:p>
          <a:p>
            <a:endParaRPr lang="en-US" altLang="zh-TW" dirty="0">
              <a:solidFill>
                <a:schemeClr val="bg1"/>
              </a:solidFill>
            </a:endParaRPr>
          </a:p>
          <a:p>
            <a:endParaRPr lang="en-US" altLang="zh-TW" dirty="0">
              <a:solidFill>
                <a:schemeClr val="bg1"/>
              </a:solidFill>
            </a:endParaRPr>
          </a:p>
        </p:txBody>
      </p:sp>
      <p:pic>
        <p:nvPicPr>
          <p:cNvPr id="9" name="圖片 8"/>
          <p:cNvPicPr>
            <a:picLocks noChangeAspect="1"/>
          </p:cNvPicPr>
          <p:nvPr/>
        </p:nvPicPr>
        <p:blipFill>
          <a:blip r:embed="rId2"/>
          <a:stretch>
            <a:fillRect/>
          </a:stretch>
        </p:blipFill>
        <p:spPr>
          <a:xfrm>
            <a:off x="776923" y="1261297"/>
            <a:ext cx="5273497" cy="5410669"/>
          </a:xfrm>
          <a:prstGeom prst="rect">
            <a:avLst/>
          </a:prstGeom>
        </p:spPr>
      </p:pic>
    </p:spTree>
    <p:extLst>
      <p:ext uri="{BB962C8B-B14F-4D97-AF65-F5344CB8AC3E}">
        <p14:creationId xmlns:p14="http://schemas.microsoft.com/office/powerpoint/2010/main" val="1003230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lstStyle/>
          <a:p>
            <a:endParaRPr lang="zh-TW" altLang="en-US"/>
          </a:p>
        </p:txBody>
      </p:sp>
      <p:sp>
        <p:nvSpPr>
          <p:cNvPr id="4" name="標題 1"/>
          <p:cNvSpPr txBox="1">
            <a:spLocks/>
          </p:cNvSpPr>
          <p:nvPr/>
        </p:nvSpPr>
        <p:spPr>
          <a:xfrm>
            <a:off x="685801" y="0"/>
            <a:ext cx="10131425" cy="14562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TW" altLang="en-US" dirty="0" smtClean="0"/>
              <a:t>程式介紹</a:t>
            </a:r>
            <a:endParaRPr lang="zh-TW" altLang="en-US" dirty="0"/>
          </a:p>
        </p:txBody>
      </p:sp>
      <p:pic>
        <p:nvPicPr>
          <p:cNvPr id="5" name="圖片 4"/>
          <p:cNvPicPr>
            <a:picLocks noChangeAspect="1"/>
          </p:cNvPicPr>
          <p:nvPr/>
        </p:nvPicPr>
        <p:blipFill>
          <a:blip r:embed="rId2"/>
          <a:stretch>
            <a:fillRect/>
          </a:stretch>
        </p:blipFill>
        <p:spPr>
          <a:xfrm>
            <a:off x="835583" y="1150845"/>
            <a:ext cx="5342083" cy="5479255"/>
          </a:xfrm>
          <a:prstGeom prst="rect">
            <a:avLst/>
          </a:prstGeom>
        </p:spPr>
      </p:pic>
      <p:sp>
        <p:nvSpPr>
          <p:cNvPr id="6" name="矩形 5"/>
          <p:cNvSpPr/>
          <p:nvPr/>
        </p:nvSpPr>
        <p:spPr>
          <a:xfrm>
            <a:off x="6716994" y="1382680"/>
            <a:ext cx="4236964" cy="513632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TW" dirty="0" smtClean="0">
                <a:solidFill>
                  <a:schemeClr val="bg1"/>
                </a:solidFill>
              </a:rPr>
              <a:t>led</a:t>
            </a:r>
            <a:r>
              <a:rPr lang="zh-TW" altLang="en-US" dirty="0" smtClean="0">
                <a:solidFill>
                  <a:schemeClr val="bg1"/>
                </a:solidFill>
              </a:rPr>
              <a:t>函式</a:t>
            </a:r>
            <a:endParaRPr lang="en-US" altLang="zh-TW" dirty="0" smtClean="0">
              <a:solidFill>
                <a:schemeClr val="bg1"/>
              </a:solidFill>
            </a:endParaRPr>
          </a:p>
          <a:p>
            <a:endParaRPr lang="en-US" altLang="zh-TW" dirty="0" smtClean="0">
              <a:solidFill>
                <a:schemeClr val="bg1"/>
              </a:solidFill>
            </a:endParaRPr>
          </a:p>
          <a:p>
            <a:r>
              <a:rPr lang="en-US" altLang="zh-TW" dirty="0" err="1">
                <a:solidFill>
                  <a:schemeClr val="bg1"/>
                </a:solidFill>
              </a:rPr>
              <a:t>millis</a:t>
            </a:r>
            <a:r>
              <a:rPr lang="en-US" altLang="zh-TW" dirty="0">
                <a:solidFill>
                  <a:schemeClr val="bg1"/>
                </a:solidFill>
              </a:rPr>
              <a:t>() </a:t>
            </a:r>
            <a:r>
              <a:rPr lang="zh-TW" altLang="en-US" dirty="0">
                <a:solidFill>
                  <a:schemeClr val="bg1"/>
                </a:solidFill>
              </a:rPr>
              <a:t>函式會回傳 </a:t>
            </a:r>
            <a:r>
              <a:rPr lang="en-US" altLang="zh-TW" dirty="0" err="1">
                <a:solidFill>
                  <a:schemeClr val="bg1"/>
                </a:solidFill>
              </a:rPr>
              <a:t>Arduino</a:t>
            </a:r>
            <a:r>
              <a:rPr lang="en-US" altLang="zh-TW" dirty="0">
                <a:solidFill>
                  <a:schemeClr val="bg1"/>
                </a:solidFill>
              </a:rPr>
              <a:t> </a:t>
            </a:r>
            <a:r>
              <a:rPr lang="zh-TW" altLang="en-US" dirty="0">
                <a:solidFill>
                  <a:schemeClr val="bg1"/>
                </a:solidFill>
              </a:rPr>
              <a:t>從開始執行程式一直到目前為止的千分之一秒數值</a:t>
            </a:r>
            <a:r>
              <a:rPr lang="en-US" altLang="zh-TW" dirty="0">
                <a:solidFill>
                  <a:schemeClr val="bg1"/>
                </a:solidFill>
              </a:rPr>
              <a:t>(number of milliseconds</a:t>
            </a:r>
            <a:r>
              <a:rPr lang="en-US" altLang="zh-TW" dirty="0" smtClean="0">
                <a:solidFill>
                  <a:schemeClr val="bg1"/>
                </a:solidFill>
              </a:rPr>
              <a:t>)</a:t>
            </a:r>
          </a:p>
          <a:p>
            <a:endParaRPr lang="en-US" altLang="zh-TW" dirty="0">
              <a:solidFill>
                <a:schemeClr val="bg1"/>
              </a:solidFill>
            </a:endParaRPr>
          </a:p>
          <a:p>
            <a:r>
              <a:rPr lang="zh-TW" altLang="en-US" dirty="0" smtClean="0">
                <a:solidFill>
                  <a:schemeClr val="bg1"/>
                </a:solidFill>
              </a:rPr>
              <a:t>使用</a:t>
            </a:r>
            <a:r>
              <a:rPr lang="en-US" altLang="zh-TW" dirty="0" err="1" smtClean="0">
                <a:solidFill>
                  <a:schemeClr val="bg1"/>
                </a:solidFill>
              </a:rPr>
              <a:t>currentTime-previosTime</a:t>
            </a:r>
            <a:r>
              <a:rPr lang="zh-TW" altLang="en-US" dirty="0" smtClean="0">
                <a:solidFill>
                  <a:schemeClr val="bg1"/>
                </a:solidFill>
              </a:rPr>
              <a:t>來判斷有沒有超過特定時間，這個方法可以讓風扇跟</a:t>
            </a:r>
            <a:r>
              <a:rPr lang="en-US" altLang="zh-TW" dirty="0" err="1" smtClean="0">
                <a:solidFill>
                  <a:schemeClr val="bg1"/>
                </a:solidFill>
              </a:rPr>
              <a:t>rgb</a:t>
            </a:r>
            <a:r>
              <a:rPr lang="zh-TW" altLang="en-US" dirty="0" smtClean="0">
                <a:solidFill>
                  <a:schemeClr val="bg1"/>
                </a:solidFill>
              </a:rPr>
              <a:t>同時啟動，使用</a:t>
            </a:r>
            <a:r>
              <a:rPr lang="en-US" altLang="zh-TW" dirty="0" smtClean="0">
                <a:solidFill>
                  <a:schemeClr val="bg1"/>
                </a:solidFill>
              </a:rPr>
              <a:t>delay</a:t>
            </a:r>
            <a:r>
              <a:rPr lang="zh-TW" altLang="en-US" dirty="0" smtClean="0">
                <a:solidFill>
                  <a:schemeClr val="bg1"/>
                </a:solidFill>
              </a:rPr>
              <a:t>可能無法同時啟動。</a:t>
            </a:r>
            <a:endParaRPr lang="en-US" altLang="zh-TW" dirty="0" smtClean="0">
              <a:solidFill>
                <a:schemeClr val="bg1"/>
              </a:solidFill>
            </a:endParaRPr>
          </a:p>
          <a:p>
            <a:endParaRPr lang="en-US" altLang="zh-TW" dirty="0">
              <a:solidFill>
                <a:schemeClr val="bg1"/>
              </a:solidFill>
            </a:endParaRPr>
          </a:p>
          <a:p>
            <a:r>
              <a:rPr lang="zh-TW" altLang="en-US" dirty="0" smtClean="0">
                <a:solidFill>
                  <a:schemeClr val="bg1"/>
                </a:solidFill>
              </a:rPr>
              <a:t>使用</a:t>
            </a:r>
            <a:r>
              <a:rPr lang="en-US" altLang="zh-TW" dirty="0" smtClean="0">
                <a:solidFill>
                  <a:schemeClr val="bg1"/>
                </a:solidFill>
              </a:rPr>
              <a:t>for</a:t>
            </a:r>
            <a:r>
              <a:rPr lang="zh-TW" altLang="en-US" dirty="0" smtClean="0">
                <a:solidFill>
                  <a:schemeClr val="bg1"/>
                </a:solidFill>
              </a:rPr>
              <a:t>迴圈控制</a:t>
            </a:r>
            <a:r>
              <a:rPr lang="en-US" altLang="zh-TW" dirty="0" err="1" smtClean="0">
                <a:solidFill>
                  <a:schemeClr val="bg1"/>
                </a:solidFill>
              </a:rPr>
              <a:t>rgb</a:t>
            </a:r>
            <a:r>
              <a:rPr lang="zh-TW" altLang="en-US" dirty="0" smtClean="0">
                <a:solidFill>
                  <a:schemeClr val="bg1"/>
                </a:solidFill>
              </a:rPr>
              <a:t>的顏色變換</a:t>
            </a:r>
            <a:endParaRPr lang="en-US" altLang="zh-TW" dirty="0" smtClean="0">
              <a:solidFill>
                <a:schemeClr val="bg1"/>
              </a:solidFill>
            </a:endParaRPr>
          </a:p>
          <a:p>
            <a:endParaRPr lang="en-US" altLang="zh-TW" dirty="0" smtClean="0">
              <a:solidFill>
                <a:schemeClr val="bg1"/>
              </a:solidFill>
            </a:endParaRPr>
          </a:p>
          <a:p>
            <a:endParaRPr lang="en-US" altLang="zh-TW" dirty="0">
              <a:solidFill>
                <a:schemeClr val="bg1"/>
              </a:solidFill>
            </a:endParaRPr>
          </a:p>
          <a:p>
            <a:endParaRPr lang="en-US" altLang="zh-TW" dirty="0">
              <a:solidFill>
                <a:schemeClr val="bg1"/>
              </a:solidFill>
            </a:endParaRPr>
          </a:p>
        </p:txBody>
      </p:sp>
    </p:spTree>
    <p:extLst>
      <p:ext uri="{BB962C8B-B14F-4D97-AF65-F5344CB8AC3E}">
        <p14:creationId xmlns:p14="http://schemas.microsoft.com/office/powerpoint/2010/main" val="2430738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lstStyle/>
          <a:p>
            <a:endParaRPr lang="zh-TW" altLang="en-US"/>
          </a:p>
        </p:txBody>
      </p:sp>
      <p:sp>
        <p:nvSpPr>
          <p:cNvPr id="4" name="標題 1"/>
          <p:cNvSpPr txBox="1">
            <a:spLocks/>
          </p:cNvSpPr>
          <p:nvPr/>
        </p:nvSpPr>
        <p:spPr>
          <a:xfrm>
            <a:off x="685801" y="0"/>
            <a:ext cx="10131425" cy="14562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TW" altLang="en-US" dirty="0" smtClean="0"/>
              <a:t>程式介紹</a:t>
            </a:r>
            <a:endParaRPr lang="zh-TW" altLang="en-US" dirty="0"/>
          </a:p>
        </p:txBody>
      </p:sp>
      <p:pic>
        <p:nvPicPr>
          <p:cNvPr id="5" name="圖片 4"/>
          <p:cNvPicPr>
            <a:picLocks noChangeAspect="1"/>
          </p:cNvPicPr>
          <p:nvPr/>
        </p:nvPicPr>
        <p:blipFill>
          <a:blip r:embed="rId2"/>
          <a:stretch>
            <a:fillRect/>
          </a:stretch>
        </p:blipFill>
        <p:spPr>
          <a:xfrm>
            <a:off x="1098542" y="2467448"/>
            <a:ext cx="5380186" cy="983065"/>
          </a:xfrm>
          <a:prstGeom prst="rect">
            <a:avLst/>
          </a:prstGeom>
        </p:spPr>
      </p:pic>
      <p:sp>
        <p:nvSpPr>
          <p:cNvPr id="6" name="矩形 5"/>
          <p:cNvSpPr/>
          <p:nvPr/>
        </p:nvSpPr>
        <p:spPr>
          <a:xfrm>
            <a:off x="1098542" y="4219884"/>
            <a:ext cx="4236964" cy="98450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ltLang="zh-TW" dirty="0" smtClean="0">
                <a:solidFill>
                  <a:schemeClr val="bg1"/>
                </a:solidFill>
              </a:rPr>
              <a:t>ping</a:t>
            </a:r>
            <a:r>
              <a:rPr lang="zh-TW" altLang="en-US" dirty="0" smtClean="0">
                <a:solidFill>
                  <a:schemeClr val="bg1"/>
                </a:solidFill>
              </a:rPr>
              <a:t>函式</a:t>
            </a:r>
            <a:endParaRPr lang="en-US" altLang="zh-TW" dirty="0" smtClean="0">
              <a:solidFill>
                <a:schemeClr val="bg1"/>
              </a:solidFill>
            </a:endParaRPr>
          </a:p>
          <a:p>
            <a:endParaRPr lang="en-US" altLang="zh-TW" dirty="0" smtClean="0">
              <a:solidFill>
                <a:schemeClr val="bg1"/>
              </a:solidFill>
            </a:endParaRPr>
          </a:p>
          <a:p>
            <a:r>
              <a:rPr lang="zh-TW" altLang="en-US" dirty="0" smtClean="0">
                <a:solidFill>
                  <a:schemeClr val="bg1"/>
                </a:solidFill>
              </a:rPr>
              <a:t>距離感測器使用此函數來抓取距離數值</a:t>
            </a:r>
            <a:endParaRPr lang="en-US" altLang="zh-TW" dirty="0" smtClean="0">
              <a:solidFill>
                <a:schemeClr val="bg1"/>
              </a:solidFill>
            </a:endParaRPr>
          </a:p>
          <a:p>
            <a:endParaRPr lang="en-US" altLang="zh-TW" dirty="0" smtClean="0">
              <a:solidFill>
                <a:schemeClr val="bg1"/>
              </a:solidFill>
            </a:endParaRPr>
          </a:p>
          <a:p>
            <a:endParaRPr lang="en-US" altLang="zh-TW" dirty="0">
              <a:solidFill>
                <a:schemeClr val="bg1"/>
              </a:solidFill>
            </a:endParaRPr>
          </a:p>
          <a:p>
            <a:endParaRPr lang="en-US" altLang="zh-TW" dirty="0">
              <a:solidFill>
                <a:schemeClr val="bg1"/>
              </a:solidFill>
            </a:endParaRPr>
          </a:p>
        </p:txBody>
      </p:sp>
    </p:spTree>
    <p:extLst>
      <p:ext uri="{BB962C8B-B14F-4D97-AF65-F5344CB8AC3E}">
        <p14:creationId xmlns:p14="http://schemas.microsoft.com/office/powerpoint/2010/main" val="545494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523241" y="286173"/>
            <a:ext cx="10131425" cy="1456267"/>
          </a:xfrm>
        </p:spPr>
        <p:txBody>
          <a:bodyPr/>
          <a:lstStyle/>
          <a:p>
            <a:r>
              <a:rPr lang="zh-TW" altLang="en-US" dirty="0" smtClean="0"/>
              <a:t>作品展示</a:t>
            </a:r>
            <a:endParaRPr lang="zh-TW" altLang="en-US" dirty="0"/>
          </a:p>
        </p:txBody>
      </p:sp>
      <p:pic>
        <p:nvPicPr>
          <p:cNvPr id="4" name="圖片 3"/>
          <p:cNvPicPr>
            <a:picLocks noChangeAspect="1"/>
          </p:cNvPicPr>
          <p:nvPr/>
        </p:nvPicPr>
        <p:blipFill>
          <a:blip r:embed="rId2"/>
          <a:stretch>
            <a:fillRect/>
          </a:stretch>
        </p:blipFill>
        <p:spPr>
          <a:xfrm>
            <a:off x="6645883" y="609600"/>
            <a:ext cx="4458997" cy="5948013"/>
          </a:xfrm>
          <a:prstGeom prst="rect">
            <a:avLst/>
          </a:prstGeom>
        </p:spPr>
      </p:pic>
      <p:sp>
        <p:nvSpPr>
          <p:cNvPr id="5" name="矩形 4"/>
          <p:cNvSpPr/>
          <p:nvPr/>
        </p:nvSpPr>
        <p:spPr>
          <a:xfrm>
            <a:off x="4724401" y="204893"/>
            <a:ext cx="2165032" cy="80941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2400" dirty="0" smtClean="0">
                <a:solidFill>
                  <a:schemeClr val="bg1"/>
                </a:solidFill>
              </a:rPr>
              <a:t>主要線路接法</a:t>
            </a:r>
            <a:endParaRPr lang="zh-TW" altLang="en-US" sz="2400" dirty="0">
              <a:solidFill>
                <a:schemeClr val="bg1"/>
              </a:solidFill>
            </a:endParaRPr>
          </a:p>
        </p:txBody>
      </p:sp>
    </p:spTree>
    <p:extLst>
      <p:ext uri="{BB962C8B-B14F-4D97-AF65-F5344CB8AC3E}">
        <p14:creationId xmlns:p14="http://schemas.microsoft.com/office/powerpoint/2010/main" val="2520806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txBox="1">
            <a:spLocks/>
          </p:cNvSpPr>
          <p:nvPr/>
        </p:nvSpPr>
        <p:spPr>
          <a:xfrm>
            <a:off x="523241" y="286173"/>
            <a:ext cx="10131425" cy="14562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zh-TW" altLang="en-US" smtClean="0"/>
              <a:t>作品展示</a:t>
            </a:r>
            <a:endParaRPr lang="zh-TW" altLang="en-US" dirty="0"/>
          </a:p>
        </p:txBody>
      </p:sp>
      <p:pic>
        <p:nvPicPr>
          <p:cNvPr id="5" name="圖片 4"/>
          <p:cNvPicPr>
            <a:picLocks noChangeAspect="1"/>
          </p:cNvPicPr>
          <p:nvPr/>
        </p:nvPicPr>
        <p:blipFill>
          <a:blip r:embed="rId2"/>
          <a:stretch>
            <a:fillRect/>
          </a:stretch>
        </p:blipFill>
        <p:spPr>
          <a:xfrm>
            <a:off x="3331562" y="1913391"/>
            <a:ext cx="3479231" cy="4641068"/>
          </a:xfrm>
          <a:prstGeom prst="rect">
            <a:avLst/>
          </a:prstGeom>
        </p:spPr>
      </p:pic>
      <p:pic>
        <p:nvPicPr>
          <p:cNvPr id="6" name="圖片 5"/>
          <p:cNvPicPr>
            <a:picLocks noChangeAspect="1"/>
          </p:cNvPicPr>
          <p:nvPr/>
        </p:nvPicPr>
        <p:blipFill>
          <a:blip r:embed="rId3"/>
          <a:stretch>
            <a:fillRect/>
          </a:stretch>
        </p:blipFill>
        <p:spPr>
          <a:xfrm>
            <a:off x="7638344" y="1913391"/>
            <a:ext cx="3489499" cy="4654765"/>
          </a:xfrm>
          <a:prstGeom prst="rect">
            <a:avLst/>
          </a:prstGeom>
        </p:spPr>
      </p:pic>
      <p:sp>
        <p:nvSpPr>
          <p:cNvPr id="7" name="矩形 6"/>
          <p:cNvSpPr/>
          <p:nvPr/>
        </p:nvSpPr>
        <p:spPr>
          <a:xfrm>
            <a:off x="1948441" y="1491821"/>
            <a:ext cx="1505582" cy="67219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2400" dirty="0" smtClean="0">
                <a:solidFill>
                  <a:schemeClr val="bg1"/>
                </a:solidFill>
              </a:rPr>
              <a:t>組合後</a:t>
            </a:r>
            <a:endParaRPr lang="zh-TW" altLang="en-US" sz="2400" dirty="0">
              <a:solidFill>
                <a:schemeClr val="bg1"/>
              </a:solidFill>
            </a:endParaRPr>
          </a:p>
        </p:txBody>
      </p:sp>
    </p:spTree>
    <p:extLst>
      <p:ext uri="{BB962C8B-B14F-4D97-AF65-F5344CB8AC3E}">
        <p14:creationId xmlns:p14="http://schemas.microsoft.com/office/powerpoint/2010/main" val="37008534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天體">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神仙</Template>
  <TotalTime>53</TotalTime>
  <Words>274</Words>
  <Application>Microsoft Office PowerPoint</Application>
  <PresentationFormat>寬螢幕</PresentationFormat>
  <Paragraphs>57</Paragraphs>
  <Slides>10</Slides>
  <Notes>0</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10</vt:i4>
      </vt:variant>
    </vt:vector>
  </HeadingPairs>
  <TitlesOfParts>
    <vt:vector size="16" baseType="lpstr">
      <vt:lpstr>新細明體</vt:lpstr>
      <vt:lpstr>Arial</vt:lpstr>
      <vt:lpstr>Calibri</vt:lpstr>
      <vt:lpstr>Calibri Light</vt:lpstr>
      <vt:lpstr>Wingdings</vt:lpstr>
      <vt:lpstr>天體</vt:lpstr>
      <vt:lpstr>Arduino感應式電風扇 </vt:lpstr>
      <vt:lpstr>主要功能介紹</vt:lpstr>
      <vt:lpstr>使用元件及工具</vt:lpstr>
      <vt:lpstr>程式介紹</vt:lpstr>
      <vt:lpstr>程式介紹</vt:lpstr>
      <vt:lpstr>PowerPoint 簡報</vt:lpstr>
      <vt:lpstr>PowerPoint 簡報</vt:lpstr>
      <vt:lpstr>作品展示</vt:lpstr>
      <vt:lpstr>PowerPoint 簡報</vt:lpstr>
      <vt:lpstr>作品展示</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Arduino感應式電風扇</dc:title>
  <dc:creator>Microsoft</dc:creator>
  <cp:lastModifiedBy>Microsoft</cp:lastModifiedBy>
  <cp:revision>6</cp:revision>
  <dcterms:created xsi:type="dcterms:W3CDTF">2019-06-17T14:29:20Z</dcterms:created>
  <dcterms:modified xsi:type="dcterms:W3CDTF">2019-06-20T11:58:46Z</dcterms:modified>
</cp:coreProperties>
</file>

<file path=docProps/thumbnail.jpeg>
</file>